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3" r:id="rId2"/>
    <p:sldId id="315" r:id="rId3"/>
    <p:sldId id="326" r:id="rId4"/>
    <p:sldId id="318" r:id="rId5"/>
    <p:sldId id="319" r:id="rId6"/>
    <p:sldId id="288" r:id="rId7"/>
    <p:sldId id="317" r:id="rId8"/>
    <p:sldId id="316" r:id="rId9"/>
    <p:sldId id="298" r:id="rId10"/>
    <p:sldId id="297" r:id="rId11"/>
    <p:sldId id="296" r:id="rId12"/>
    <p:sldId id="295" r:id="rId13"/>
    <p:sldId id="294" r:id="rId14"/>
    <p:sldId id="292" r:id="rId15"/>
    <p:sldId id="291" r:id="rId16"/>
    <p:sldId id="290" r:id="rId17"/>
    <p:sldId id="302" r:id="rId18"/>
    <p:sldId id="306" r:id="rId19"/>
    <p:sldId id="305" r:id="rId20"/>
    <p:sldId id="304" r:id="rId21"/>
    <p:sldId id="303" r:id="rId22"/>
    <p:sldId id="301" r:id="rId23"/>
    <p:sldId id="300" r:id="rId24"/>
    <p:sldId id="299" r:id="rId25"/>
    <p:sldId id="307" r:id="rId26"/>
    <p:sldId id="312" r:id="rId27"/>
    <p:sldId id="314" r:id="rId28"/>
    <p:sldId id="313" r:id="rId29"/>
    <p:sldId id="311" r:id="rId30"/>
    <p:sldId id="310" r:id="rId31"/>
    <p:sldId id="309" r:id="rId32"/>
    <p:sldId id="329" r:id="rId33"/>
    <p:sldId id="330" r:id="rId34"/>
    <p:sldId id="320" r:id="rId35"/>
    <p:sldId id="321" r:id="rId36"/>
    <p:sldId id="322" r:id="rId37"/>
    <p:sldId id="308" r:id="rId38"/>
    <p:sldId id="328" r:id="rId39"/>
    <p:sldId id="32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072" y="5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158D4-FF95-8048-BCEE-2FE86C6460AE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C8B3-8726-1A48-A6DA-71EB899D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7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2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9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–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Kim Woods approached me last summer after the Specialty to ask if I could pull together a presentation on showing the Scottish Terrier from a Breeders perspective to help inform and educate the club members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Thought this was a great opportunity to share some perspective on the sport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Those of us here today represent over 100 years experience in the sport of dog shows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are a dying breed- not many behind us to fill the shoes – especially in Terriers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But we still fill an important role in breed fancy, as do all the regional and parent clubs for all the AKC recognized breed- a core group dedicated to maintaining the Scottish Terrier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do this by showing and breeding our best dogs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One of the best opportunities to do this is at  club Specialties – brings the largest entries and exhibitors equally dedicated to the breed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STCC, as stated in  its  Constitution, Is fulfilling  one of the primary reasons for and purposes of the club by hosting its annual specialty.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1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7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0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7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0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9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 is where the breed came from –  a pair of well know Scottish Terriers who were sweeping up the ribbons in England about 1895 – a father and son, who sired many champions during their time.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Not long after the breed was distinguished from the other Highland breeds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Of course today any judge would dismiss them for lack of merit.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But the goal of the dog show remains the same today as it did back when the AKC was founded in 1884</a:t>
            </a:r>
            <a:r>
              <a:rPr lang="en-US" b="1" dirty="0" smtClean="0"/>
              <a:t>:  To select the best breeding stock to to perpetuate the breed and bring it towards perfection.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5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8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1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0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1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0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85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So, how does this happen? 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Each of us will take a few minutes to talk about different aspects of the show and how they take place, what happens in the ring and why, and then answer a few questions that Kim felt would be good to get the conversation 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AKC supports local dog clubs which host a wide variety of events for dogs.  We will focus only on what is call conformation – examining the physical characteristics of the breed.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dog clubs can be all breed clubs, Group Clubs, or Breed Clubs, and their primary purpose – according to AKC is to host dog shows.  For instance during our show weekend there are three different clubs which paly a role in the show: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Little Fort Kennel Club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GLATA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STCC</a:t>
            </a:r>
          </a:p>
          <a:p>
            <a:pPr lvl="1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The next major player is called the Superintendent.  They carry the weight of organizing the show 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Distribute the Premium list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Collect entries and fees and</a:t>
            </a:r>
          </a:p>
          <a:p>
            <a:pPr lvl="1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ut together the judging program for the day of the show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Set up the show site with rings, tables, mats, fencing,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Order ribbons, distribute prize money, keep records, send results to AKC</a:t>
            </a:r>
          </a:p>
          <a:p>
            <a:pPr lvl="1"/>
            <a:endParaRPr lang="en-US" dirty="0" smtClean="0"/>
          </a:p>
          <a:p>
            <a:pPr marL="0" lvl="1">
              <a:buFont typeface="Arial"/>
              <a:buChar char="•"/>
            </a:pPr>
            <a:r>
              <a:rPr lang="en-US" dirty="0" smtClean="0"/>
              <a:t>The judge is an individual that has been involved in dogs for years, passed written and oral  tests to become well versed in the nuances of each breed they judge.</a:t>
            </a:r>
          </a:p>
          <a:p>
            <a:pPr marL="0" lvl="1">
              <a:buFont typeface="Arial"/>
              <a:buChar char="•"/>
            </a:pPr>
            <a:r>
              <a:rPr lang="en-US" dirty="0" smtClean="0"/>
              <a:t>The steward runs the ring for the judge, so that the judge can concentrate solely on the dogs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As there are a variety of kennel clubs, there are also a variety of dog shows:\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All breed – all eligible AKC breeds can enter (Little Fort)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Group shows – limited to all breeds within a Group (GLATA)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Specialties – limited to a single breed</a:t>
            </a:r>
            <a:endParaRPr lang="en-US" dirty="0"/>
          </a:p>
          <a:p>
            <a:pPr marL="171450" lvl="1" indent="-171450">
              <a:buFont typeface="Arial"/>
              <a:buChar char="•"/>
            </a:pPr>
            <a:r>
              <a:rPr lang="en-US" dirty="0" smtClean="0"/>
              <a:t>Sweepstakes are for young dogs, most often associated with Specialties, but can also be part of an all breed show.  Practice for judges and dogs</a:t>
            </a:r>
          </a:p>
          <a:p>
            <a:pPr marL="628650" lvl="2" indent="-171450">
              <a:buFont typeface="Arial"/>
              <a:buChar char="•"/>
            </a:pPr>
            <a:r>
              <a:rPr lang="en-US" dirty="0" smtClean="0"/>
              <a:t>Under 18 month of age</a:t>
            </a:r>
          </a:p>
          <a:p>
            <a:pPr marL="628650" lvl="2" indent="-171450">
              <a:buFont typeface="Arial"/>
              <a:buChar char="•"/>
            </a:pPr>
            <a:r>
              <a:rPr lang="en-US" dirty="0" smtClean="0"/>
              <a:t>Often restrictions on what the entry has won already</a:t>
            </a:r>
          </a:p>
          <a:p>
            <a:pPr marL="628650" lvl="2" indent="-171450">
              <a:buFont typeface="Arial"/>
              <a:buChar char="•"/>
            </a:pPr>
            <a:r>
              <a:rPr lang="en-US" dirty="0" smtClean="0"/>
              <a:t>No points towards AKC Championship</a:t>
            </a:r>
          </a:p>
          <a:p>
            <a:pPr marL="171450" lvl="2" indent="-171450">
              <a:buFont typeface="Arial"/>
              <a:buChar char="•"/>
            </a:pPr>
            <a:r>
              <a:rPr lang="en-US" dirty="0" smtClean="0"/>
              <a:t>Regular Classes</a:t>
            </a:r>
          </a:p>
          <a:p>
            <a:pPr marL="628650" lvl="3" indent="-171450">
              <a:buFont typeface="Arial"/>
              <a:buChar char="•"/>
            </a:pPr>
            <a:r>
              <a:rPr lang="en-US" dirty="0" smtClean="0"/>
              <a:t>Always divided by Sex</a:t>
            </a:r>
          </a:p>
          <a:p>
            <a:pPr marL="628650" lvl="3" indent="-171450">
              <a:buFont typeface="Arial"/>
              <a:buChar char="•"/>
            </a:pPr>
            <a:r>
              <a:rPr lang="en-US" dirty="0" smtClean="0"/>
              <a:t>6-9.9-12, 12-18, Novice, American bred, Bred By, Open</a:t>
            </a:r>
          </a:p>
          <a:p>
            <a:pPr marL="628650" lvl="3" indent="-171450">
              <a:buFont typeface="Arial"/>
              <a:buChar char="•"/>
            </a:pPr>
            <a:r>
              <a:rPr lang="en-US" dirty="0" smtClean="0"/>
              <a:t>Each class winner then competes for Winners/Reserve</a:t>
            </a:r>
          </a:p>
          <a:p>
            <a:pPr marL="171450" lvl="3" indent="-171450">
              <a:buFont typeface="Arial"/>
              <a:buChar char="•"/>
            </a:pPr>
            <a:r>
              <a:rPr lang="en-US" dirty="0" smtClean="0"/>
              <a:t>Non-Regular Classes</a:t>
            </a:r>
          </a:p>
          <a:p>
            <a:pPr marL="628650" lvl="4" indent="-171450">
              <a:buFont typeface="Arial"/>
              <a:buChar char="•"/>
            </a:pPr>
            <a:r>
              <a:rPr lang="en-US" dirty="0" smtClean="0"/>
              <a:t>Always divided by Sex</a:t>
            </a:r>
          </a:p>
          <a:p>
            <a:pPr marL="628650" lvl="4" indent="-171450">
              <a:buFont typeface="Arial"/>
              <a:buChar char="•"/>
            </a:pPr>
            <a:r>
              <a:rPr lang="en-US" dirty="0" smtClean="0"/>
              <a:t>Veterans, Stud Dog, Brood Bitch, Brace,</a:t>
            </a:r>
          </a:p>
          <a:p>
            <a:pPr marL="171450" lvl="4" indent="-171450">
              <a:buFont typeface="Arial"/>
              <a:buChar char="•"/>
            </a:pPr>
            <a:r>
              <a:rPr lang="en-US" dirty="0" smtClean="0"/>
              <a:t>Best Of Breed Ring</a:t>
            </a:r>
          </a:p>
          <a:p>
            <a:pPr marL="628650" lvl="5" indent="-171450">
              <a:buFont typeface="Arial"/>
              <a:buChar char="•"/>
            </a:pPr>
            <a:r>
              <a:rPr lang="en-US" dirty="0" smtClean="0"/>
              <a:t>Any dog with an AKC CH title is allowed to enter</a:t>
            </a:r>
          </a:p>
          <a:p>
            <a:pPr marL="628650" lvl="5" indent="-171450">
              <a:buFont typeface="Arial"/>
              <a:buChar char="•"/>
            </a:pPr>
            <a:r>
              <a:rPr lang="en-US" dirty="0" smtClean="0"/>
              <a:t>WD and WB are also brought into the ring :  Veterans also brought in</a:t>
            </a:r>
          </a:p>
          <a:p>
            <a:pPr marL="628650" lvl="5" indent="-171450">
              <a:buFont typeface="Arial"/>
              <a:buChar char="•"/>
            </a:pPr>
            <a:r>
              <a:rPr lang="en-US" dirty="0" smtClean="0"/>
              <a:t>BOB,BW, BOS, SD, SB, and at Specialties AOMs</a:t>
            </a:r>
          </a:p>
          <a:p>
            <a:pPr marL="628650" lvl="5" indent="-171450">
              <a:buFont typeface="Arial"/>
              <a:buChar char="•"/>
            </a:pPr>
            <a:r>
              <a:rPr lang="en-US" dirty="0" smtClean="0"/>
              <a:t>BOH is then judged</a:t>
            </a:r>
          </a:p>
          <a:p>
            <a:pPr marL="171450" lvl="5" indent="-171450">
              <a:buFont typeface="Arial"/>
              <a:buChar char="•"/>
            </a:pPr>
            <a:r>
              <a:rPr lang="en-US" dirty="0" smtClean="0"/>
              <a:t>In a Group Show just the breeds compete,  In al All bred, all breed winners compete for Group Wins, and then BIS, RBIS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5C8B3-8726-1A48-A6DA-71EB899D97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CD95-8A7A-4093-9D2F-4E667C5921E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DD60-241B-48D0-82C7-117AC937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i="1" dirty="0" smtClean="0">
                <a:solidFill>
                  <a:srgbClr val="800000"/>
                </a:solidFill>
                <a:latin typeface="Adobe Garamond Pro"/>
                <a:cs typeface="Adobe Garamond Pro"/>
              </a:rPr>
              <a:t>  Scottish Terrier Club Of Chicago</a:t>
            </a:r>
            <a:endParaRPr lang="en-US" sz="3200" i="1" dirty="0">
              <a:solidFill>
                <a:srgbClr val="8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250703" cy="3662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en-US" sz="2800" b="1" dirty="0" smtClean="0">
              <a:latin typeface="Adobe Garamond Pro"/>
              <a:cs typeface="Adobe Garamond Pro"/>
            </a:endParaRPr>
          </a:p>
          <a:p>
            <a:r>
              <a:rPr lang="en-US" sz="4800" b="1" dirty="0" smtClean="0">
                <a:latin typeface="Adobe Garamond Pro"/>
                <a:cs typeface="Adobe Garamond Pro"/>
              </a:rPr>
              <a:t> Showing </a:t>
            </a:r>
            <a:r>
              <a:rPr lang="en-US" sz="4800" b="1" dirty="0">
                <a:latin typeface="Adobe Garamond Pro"/>
                <a:cs typeface="Adobe Garamond Pro"/>
              </a:rPr>
              <a:t>the Scottish </a:t>
            </a:r>
            <a:r>
              <a:rPr lang="en-US" sz="4800" b="1" dirty="0" smtClean="0">
                <a:latin typeface="Adobe Garamond Pro"/>
                <a:cs typeface="Adobe Garamond Pro"/>
              </a:rPr>
              <a:t>Terrier  </a:t>
            </a:r>
          </a:p>
          <a:p>
            <a:r>
              <a:rPr lang="en-US" sz="3600" b="1" dirty="0" smtClean="0">
                <a:latin typeface="Adobe Garamond Pro"/>
                <a:cs typeface="Adobe Garamond Pro"/>
              </a:rPr>
              <a:t>               </a:t>
            </a:r>
            <a:r>
              <a:rPr lang="en-US" sz="3600" b="1" i="1" dirty="0" smtClean="0">
                <a:latin typeface="Adobe Garamond Pro"/>
                <a:cs typeface="Adobe Garamond Pro"/>
              </a:rPr>
              <a:t>A Breeder’s Perspective</a:t>
            </a:r>
          </a:p>
          <a:p>
            <a:pPr marL="1828800" algn="ctr">
              <a:tabLst>
                <a:tab pos="2736850" algn="l"/>
              </a:tabLst>
            </a:pPr>
            <a:r>
              <a:rPr lang="en-US" sz="2800" b="1" dirty="0" smtClean="0">
                <a:latin typeface="Adobe Garamond Pro"/>
                <a:cs typeface="Adobe Garamond Pro"/>
              </a:rPr>
              <a:t>           </a:t>
            </a:r>
            <a:r>
              <a:rPr lang="en-US" sz="2400" b="1" dirty="0" smtClean="0">
                <a:latin typeface="Adobe Garamond Pro"/>
                <a:cs typeface="Adobe Garamond Pro"/>
              </a:rPr>
              <a:t>April 19, 2015</a:t>
            </a:r>
          </a:p>
          <a:p>
            <a:pPr marL="1828800" algn="ctr">
              <a:tabLst>
                <a:tab pos="2736850" algn="l"/>
              </a:tabLst>
            </a:pPr>
            <a:endParaRPr lang="en-US" sz="2800" b="1" dirty="0" smtClean="0">
              <a:latin typeface="Adobe Garamond Pro"/>
              <a:cs typeface="Adobe Garamond Pro"/>
            </a:endParaRPr>
          </a:p>
          <a:p>
            <a:pPr algn="ctr">
              <a:tabLst>
                <a:tab pos="2736850" algn="l"/>
              </a:tabLst>
            </a:pPr>
            <a:r>
              <a:rPr lang="en-US" sz="1600" b="1" dirty="0" smtClean="0">
                <a:latin typeface="Adobe Garamond Pro"/>
                <a:cs typeface="Adobe Garamond Pro"/>
              </a:rPr>
              <a:t>              Richard C. Bumstead,  Kathy </a:t>
            </a:r>
            <a:r>
              <a:rPr lang="en-US" sz="1600" b="1" dirty="0" err="1" smtClean="0">
                <a:latin typeface="Adobe Garamond Pro"/>
                <a:cs typeface="Adobe Garamond Pro"/>
              </a:rPr>
              <a:t>Hufnagel</a:t>
            </a:r>
            <a:r>
              <a:rPr lang="en-US" sz="1600" b="1" dirty="0" smtClean="0">
                <a:latin typeface="Adobe Garamond Pro"/>
                <a:cs typeface="Adobe Garamond Pro"/>
              </a:rPr>
              <a:t>.  Steve Russell,  Sue </a:t>
            </a:r>
            <a:r>
              <a:rPr lang="en-US" sz="1600" b="1" dirty="0" err="1" smtClean="0">
                <a:latin typeface="Adobe Garamond Pro"/>
                <a:cs typeface="Adobe Garamond Pro"/>
              </a:rPr>
              <a:t>Severtsen</a:t>
            </a:r>
            <a:endParaRPr lang="en-US" sz="1600" b="1" dirty="0" smtClean="0">
              <a:latin typeface="Adobe Garamond Pro"/>
              <a:cs typeface="Adobe Garamond Pro"/>
            </a:endParaRPr>
          </a:p>
          <a:p>
            <a:pPr algn="ctr">
              <a:tabLst>
                <a:tab pos="2736850" algn="l"/>
              </a:tabLst>
            </a:pPr>
            <a:endParaRPr lang="en-US" sz="1600" b="1" dirty="0">
              <a:latin typeface="Adobe Garamond Pro"/>
              <a:cs typeface="Adobe Garamond Pro"/>
            </a:endParaRPr>
          </a:p>
          <a:p>
            <a:pPr algn="ctr">
              <a:tabLst>
                <a:tab pos="2736850" algn="l"/>
              </a:tabLst>
            </a:pPr>
            <a:endParaRPr lang="en-US" sz="1600" b="1" dirty="0" smtClean="0">
              <a:latin typeface="Adobe Garamond Pro"/>
              <a:cs typeface="Adobe Garamond Pro"/>
            </a:endParaRPr>
          </a:p>
          <a:p>
            <a:pPr algn="ctr">
              <a:tabLst>
                <a:tab pos="2736850" algn="l"/>
              </a:tabLst>
            </a:pPr>
            <a:r>
              <a:rPr lang="en-US" sz="1600" b="1" dirty="0" smtClean="0">
                <a:latin typeface="Adobe Garamond Pro"/>
                <a:cs typeface="Adobe Garamond Pro"/>
              </a:rPr>
              <a:t> </a:t>
            </a:r>
            <a:endParaRPr lang="en-US" sz="1600" b="1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403814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latin typeface="Adobe Garamond Pro"/>
                <a:cs typeface="Adobe Garamond Pro"/>
              </a:rPr>
              <a:t>The Line-up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5" descr="C:\Users\IBM_ADMIN\Documents\My Documents\Personal\Dogs\STCA\Mongtomery\Montgomery 2013\Montgomery 2013 (14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IBM_ADMIN\Documents\My Documents\Personal\Dogs\STCA\Rotating 2014\2014-05-04 download may4\download may4 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Debi\Documents\Other People's Dogs\Crufts - 2 Russians Poplova on Lef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IBM_ADMIN\Documents\My Documents\Personal\Dogs\STCA\Mongtomery\Montgomery 2013\Montgomery 2013 (10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810000" cy="270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7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latin typeface="Adobe Garamond Pro"/>
                <a:cs typeface="Adobe Garamond Pro"/>
              </a:rPr>
              <a:t>Stacking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C:\Users\Debi\Documents\Other People's Dogs\Crufts - Rebecca and Knopa Side Profile Stacked in Breed 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209800" cy="29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rgaret (Darby x Snickers)&#10;1st Dog Show - WB(Major)&#10;International Kennel Club&#10;Chicago (Feb 201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82" y="1143000"/>
            <a:ext cx="272351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acking a Wheaten&#10;(Exhibitor Carol Peterson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61" y="1143000"/>
            <a:ext cx="248423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Jazzper @ 7 months&#10;2014 Rotating Specialty&#10;w/ Annamaria Blawat&#10;(Apr 2014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rgaret (Woburn Iron Lady)&#10;HASTC Specialty @ Purina Farms&#10;2nd Dog Show at 9 Months&#10;Courtesy Diane Larson&#10;(March 2013) DDL-XH126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7241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eoff Dawson (Pal Joey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565824" cy="19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6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latin typeface="Adobe Garamond Pro"/>
                <a:cs typeface="Adobe Garamond Pro"/>
              </a:rPr>
              <a:t>Table Examination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Upon examination on the table </a:t>
            </a:r>
            <a:r>
              <a:rPr lang="en-US" sz="2200" dirty="0" smtClean="0"/>
              <a:t>to confirm </a:t>
            </a:r>
            <a:r>
              <a:rPr lang="en-US" sz="2200" dirty="0"/>
              <a:t>that your observations were real and not masterful grooming.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010400" cy="42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Table Examination (cont’d)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William and Ray at Eukanuba&#10;AKC National Championship &#10;Judge Hans Van Den Berg&#10;Orlando, Florida (Dec 201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4519"/>
            <a:ext cx="4114800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ve &amp; Darby&#10;Panting on a Hot Summer Day&#10;Waukesha, Wisconsin (July 2012)&#10;Photography By: Kayla Bertagnolli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3714"/>
            <a:ext cx="3657600" cy="27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IBM_ADMIN\Documents\My Documents\Personal\Dogs\STCA\Mongtomery\Montgomery 2013\Montgomery 2013 (10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6449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2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solidFill>
                  <a:srgbClr val="000000"/>
                </a:solidFill>
                <a:latin typeface="Adobe Garamond Pro"/>
                <a:cs typeface="Adobe Garamond Pro"/>
              </a:rPr>
              <a:t>Table Examination (cont’d)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3" descr="C:\Users\Debi\Documents\Other People's Dogs\Liz Bradley and Basil at Crufts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876800" cy="3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bi\Documents\Other People's Dogs\Gail Dixon Bal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70205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solidFill>
                  <a:srgbClr val="000000"/>
                </a:solidFill>
                <a:latin typeface="Adobe Garamond Pro"/>
                <a:cs typeface="Adobe Garamond Pro"/>
              </a:rPr>
              <a:t>Table Examination (cont’d)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7" name="Picture 2" descr="Ruler on Exam Table&#10;with Debi Russell&#10;Montgomery (Oct 20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52660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bi\Documents\Other People's Dogs\Crufts - Knopa on exam 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038600" cy="42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Head Examination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5257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Long head in proportion to the size of dog, skull medium width, good fill under eye, good strength of muzzle with sizeable teeth.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62050"/>
            <a:ext cx="24193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71725"/>
            <a:ext cx="35909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5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Head Examination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 descr="William winning WD&#10;with Ray &quot;Skip&quot; Sodano&#10;Shawnee Mtn KC, Atlanta, Georgia&#10;(Aug 2013)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latin typeface="Adobe Garamond Pro"/>
                <a:cs typeface="Adobe Garamond Pro"/>
              </a:rPr>
              <a:t>Head Profile</a:t>
            </a:r>
            <a:endParaRPr lang="en-US" sz="3200" dirty="0"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0302"/>
            <a:ext cx="8229600" cy="4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Head and Ears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729990" cy="53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arby Ad&#10;Bagpiper 2011 #3 (Left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78617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9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4384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dobe Garamond Pro"/>
                <a:cs typeface="Adobe Garamond Pro"/>
              </a:rPr>
              <a:t>       Introduction</a:t>
            </a:r>
          </a:p>
          <a:p>
            <a:r>
              <a:rPr lang="en-US" dirty="0" smtClean="0">
                <a:latin typeface="Adobe Garamond Pro"/>
                <a:cs typeface="Adobe Garamond Pro"/>
              </a:rPr>
              <a:t>                         Richard C. Bumstead</a:t>
            </a:r>
            <a:r>
              <a:rPr lang="en-US" sz="4400" dirty="0" smtClean="0">
                <a:latin typeface="Adobe Garamond Pro"/>
                <a:cs typeface="Adobe Garamond Pro"/>
              </a:rPr>
              <a:t>  </a:t>
            </a:r>
            <a:endParaRPr lang="en-US" sz="44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45817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Body Examination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259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Low to ground.  Deep brisket ending below the elbow.  Compact from withers to tail; however, longer from point of chest to point of rump.  Obvious </a:t>
            </a:r>
            <a:r>
              <a:rPr lang="en-US" sz="2200" dirty="0" err="1"/>
              <a:t>forechest</a:t>
            </a:r>
            <a:r>
              <a:rPr lang="en-US" sz="2200" dirty="0"/>
              <a:t> and obvious rear shelf add to length.  Heavy bone and substance for the size of the dog.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17637"/>
            <a:ext cx="53419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1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Chest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22860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Heavy Bone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Powerful Muscle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Deep Ribs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Short, Broad Loin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Deep Brisket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53" y="1524000"/>
            <a:ext cx="30420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199"/>
            <a:ext cx="2914650" cy="49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Coat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376488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231880"/>
            <a:ext cx="4267200" cy="35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All colors are equally desirable and judged to the same standard.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Harsh wiry outer coat and soft dense undercoat to protect dog from injury and inclement weather.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Regardless of coat color, Scotties must have black nose, eye rims, and dark eyes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98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Coat Color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indsey (Woburn Royal Lineage)&#10;2 Years&#10;Courtesy Krisma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3880"/>
            <a:ext cx="4114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3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Movement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Gait is unique to the breed with forelegs that incline slightly on acceleration while rear legs move true.  A correctly built Scottie should cover ground well despite his short legs.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562600" cy="41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3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Gait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5" descr="Darby - &#10;Silver GCH Woburn Camelot Unbridled Spirit&#10;(Jan 20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018"/>
            <a:ext cx="3439973" cy="51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181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2286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953000"/>
            <a:ext cx="1412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Adobe Garamond Pro"/>
              </a:rPr>
              <a:t>From the front</a:t>
            </a:r>
            <a:endParaRPr lang="en-US" sz="1600" dirty="0">
              <a:latin typeface="+mj-lt"/>
              <a:cs typeface="Adobe Garamon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828" y="4953000"/>
            <a:ext cx="1337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Adobe Garamond Pro"/>
              </a:rPr>
              <a:t>From the rear</a:t>
            </a:r>
            <a:endParaRPr lang="en-US" sz="1600" dirty="0">
              <a:latin typeface="+mj-lt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169988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bcdn-sphotos-c-a.akamaihd.net/hphotos-ak-xpf1/v/t1.0-9/1477835_863065750417194_4261458235597163789_n.jpg?oh=f7c6dfa9fa49d0c64ff4849f82d6c6c5&amp;oe=55BA93C7&amp;__gda__=1437969158_819d8e5c9729b31fa4b13fc38649cc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W at 11 Months&#10;(STCGL - Gait Profil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2537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Gait (cont’d)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86365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latin typeface="Adobe Garamond Pro"/>
                <a:cs typeface="Adobe Garamond Pro"/>
              </a:rPr>
              <a:t>Expression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Cute Points&#10;Bijou (Bravo Woburn Bijouterie)&#10;with Debi at Eukanuba in Orlando, Florida&#10;Photo courtesy of Charla Hill&#10;(Dec 20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029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zzper @ 7 months&#10;2014 Rotating Specialty&#10;w/ Annamaria Blawat&#10;(Apr 201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90144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6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Sparring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27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066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Purpose of Sparring is to see real terrier character and which is confident and dignified attitude with no sign of shyness or timidity.</a:t>
            </a:r>
          </a:p>
        </p:txBody>
      </p:sp>
      <p:pic>
        <p:nvPicPr>
          <p:cNvPr id="7" name="Picture 2" descr="http://ts3.mm.bing.net/th?id=HN.608001695555521742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72000"/>
            <a:ext cx="408622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0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Sparring (cont’d)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Margaret Sparring at IKC&#10;(From Left:  Allison Sutterman, Rebecca Cross, Leonardo Garcini, Debi Russell)&#10;(Feb 201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6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The Beginning….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8229600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Sparring (cont’d)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2" descr="Darby Sparring&#10;with Steve Russell&#10;Montgomery (Oct 2014)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41081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anca sparring at Atlanta Specialty (March 2007)...classic Scottie butt, tail, neck, ears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0144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latin typeface="Adobe Garamond Pro"/>
                <a:cs typeface="Adobe Garamond Pro"/>
              </a:rPr>
              <a:t>Judging Review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39656"/>
            <a:ext cx="8229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Key Elements of Scottish Terrier Type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Temperament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Low to Ground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Heavy Bone and Substance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Long Head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Harsh Outer Coat &amp; Dense Undercoat</a:t>
            </a:r>
          </a:p>
          <a:p>
            <a:pPr marL="1370013" lvl="1" indent="-514350">
              <a:buFont typeface="+mj-lt"/>
              <a:buAutoNum type="arabicPeriod"/>
              <a:tabLst>
                <a:tab pos="1316038" algn="l"/>
              </a:tabLst>
            </a:pPr>
            <a:r>
              <a:rPr lang="en-US" sz="2800" dirty="0"/>
              <a:t>Movement Gait Unique to Breed</a:t>
            </a:r>
          </a:p>
        </p:txBody>
      </p:sp>
    </p:spTree>
    <p:extLst>
      <p:ext uri="{BB962C8B-B14F-4D97-AF65-F5344CB8AC3E}">
        <p14:creationId xmlns:p14="http://schemas.microsoft.com/office/powerpoint/2010/main" val="37543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2800" b="1" dirty="0" smtClean="0">
                <a:latin typeface="Adobe Garamond Pro"/>
                <a:cs typeface="Adobe Garamond Pro"/>
              </a:rPr>
              <a:t>Judges Placements</a:t>
            </a:r>
            <a:endParaRPr lang="en-US" sz="2800" b="1" dirty="0"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C:\Users\Debi\Downloads\ribb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199"/>
            <a:ext cx="5562600" cy="41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245275"/>
            <a:ext cx="27432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Ribbons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Classes –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1</a:t>
            </a:r>
            <a:r>
              <a:rPr lang="en-US" sz="2800" baseline="30000" dirty="0" smtClean="0"/>
              <a:t>st</a:t>
            </a:r>
            <a:r>
              <a:rPr lang="en-US" sz="2800" dirty="0"/>
              <a:t>, 2</a:t>
            </a:r>
            <a:r>
              <a:rPr lang="en-US" sz="2800" baseline="30000" dirty="0"/>
              <a:t>nd</a:t>
            </a:r>
            <a:r>
              <a:rPr lang="en-US" sz="2800" dirty="0"/>
              <a:t>, 3</a:t>
            </a:r>
            <a:r>
              <a:rPr lang="en-US" sz="2800" baseline="30000" dirty="0"/>
              <a:t>rd</a:t>
            </a:r>
            <a:r>
              <a:rPr lang="en-US" sz="2800" dirty="0"/>
              <a:t>, </a:t>
            </a: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</a:p>
          <a:p>
            <a:pPr marL="457200" indent="-457200">
              <a:buFont typeface="Arial"/>
              <a:buChar char="•"/>
            </a:pPr>
            <a:endParaRPr lang="en-US" sz="2800" baseline="30000" dirty="0" smtClean="0"/>
          </a:p>
          <a:p>
            <a:endParaRPr lang="en-US" sz="2800" baseline="300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Breed – </a:t>
            </a:r>
            <a:endParaRPr lang="en-US" sz="2800" dirty="0" smtClean="0"/>
          </a:p>
          <a:p>
            <a:pPr marL="460375" indent="-460375"/>
            <a:r>
              <a:rPr lang="en-US" sz="2800" dirty="0" smtClean="0"/>
              <a:t>     	BOB</a:t>
            </a:r>
            <a:r>
              <a:rPr lang="en-US" sz="2800" dirty="0"/>
              <a:t>, BOW, </a:t>
            </a:r>
            <a:r>
              <a:rPr lang="en-US" sz="2800" dirty="0" smtClean="0"/>
              <a:t>    BOS</a:t>
            </a:r>
            <a:r>
              <a:rPr lang="en-US" sz="2800" dirty="0"/>
              <a:t>, SD, SB, AOMs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440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Best in Show – </a:t>
            </a:r>
            <a:r>
              <a:rPr lang="en-US" sz="2800" b="1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Crufts</a:t>
            </a:r>
            <a:r>
              <a:rPr lang="en-US" sz="2800" b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 2015</a:t>
            </a:r>
            <a:endParaRPr lang="en-US" sz="2800" b="1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pic>
        <p:nvPicPr>
          <p:cNvPr id="5" name="Picture 4" descr="C:\Users\Debi\Documents\Crufts\GCH CH MCVAN'S TO RUSSIA WITH LOVE CRUFTS - Rebecca big sm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9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408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GCH </a:t>
            </a:r>
            <a:r>
              <a:rPr lang="en-US" sz="1400" dirty="0" err="1"/>
              <a:t>McVan’s</a:t>
            </a:r>
            <a:r>
              <a:rPr lang="en-US" sz="1400" dirty="0"/>
              <a:t> To Russia with Love with Rebecca Cross</a:t>
            </a:r>
          </a:p>
        </p:txBody>
      </p:sp>
    </p:spTree>
    <p:extLst>
      <p:ext uri="{BB962C8B-B14F-4D97-AF65-F5344CB8AC3E}">
        <p14:creationId xmlns:p14="http://schemas.microsoft.com/office/powerpoint/2010/main" val="366780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609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dobe Garamond Pro"/>
                <a:cs typeface="Adobe Garamond Pro"/>
              </a:rPr>
              <a:t>The Use of a Professional Handler</a:t>
            </a:r>
          </a:p>
          <a:p>
            <a:r>
              <a:rPr lang="en-US" sz="2000" b="1" dirty="0" smtClean="0">
                <a:latin typeface="Adobe Garamond Pro"/>
                <a:cs typeface="Adobe Garamond Pro"/>
              </a:rPr>
              <a:t>                                            </a:t>
            </a:r>
          </a:p>
          <a:p>
            <a:r>
              <a:rPr lang="en-US" sz="2000" b="1" dirty="0">
                <a:latin typeface="Adobe Garamond Pro"/>
                <a:cs typeface="Adobe Garamond Pro"/>
              </a:rPr>
              <a:t>	 </a:t>
            </a:r>
            <a:r>
              <a:rPr lang="en-US" sz="2000" b="1" dirty="0" smtClean="0">
                <a:latin typeface="Adobe Garamond Pro"/>
                <a:cs typeface="Adobe Garamond Pro"/>
              </a:rPr>
              <a:t>                 Sue </a:t>
            </a:r>
            <a:r>
              <a:rPr lang="en-US" sz="2000" b="1" dirty="0" err="1" smtClean="0">
                <a:latin typeface="Adobe Garamond Pro"/>
                <a:cs typeface="Adobe Garamond Pro"/>
              </a:rPr>
              <a:t>Severtson</a:t>
            </a:r>
            <a:r>
              <a:rPr lang="en-US" sz="2000" b="1" dirty="0" smtClean="0">
                <a:latin typeface="Adobe Garamond Pro"/>
                <a:cs typeface="Adobe Garamond Pro"/>
              </a:rPr>
              <a:t> &amp; Kathy </a:t>
            </a:r>
            <a:r>
              <a:rPr lang="en-US" sz="2000" b="1" dirty="0" err="1" smtClean="0">
                <a:latin typeface="Adobe Garamond Pro"/>
                <a:cs typeface="Adobe Garamond Pro"/>
              </a:rPr>
              <a:t>Hufnagel</a:t>
            </a:r>
            <a:endParaRPr lang="en-US" sz="44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9029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Roundtable Question #1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Adobe Garamond Pro"/>
              </a:rPr>
              <a:t>From a Breeders Point of View, why are </a:t>
            </a:r>
            <a:r>
              <a:rPr lang="en-US" sz="3200" dirty="0" smtClean="0">
                <a:latin typeface="+mj-lt"/>
                <a:cs typeface="Adobe Garamond Pro"/>
              </a:rPr>
              <a:t>you showing, </a:t>
            </a:r>
            <a:r>
              <a:rPr lang="en-US" sz="3200" dirty="0">
                <a:latin typeface="+mj-lt"/>
                <a:cs typeface="Adobe Garamond Pro"/>
              </a:rPr>
              <a:t>and what impact do shows have on your breeding </a:t>
            </a:r>
            <a:r>
              <a:rPr lang="en-US" sz="3200" dirty="0" smtClean="0">
                <a:latin typeface="+mj-lt"/>
                <a:cs typeface="Adobe Garamond Pro"/>
              </a:rPr>
              <a:t>program.</a:t>
            </a:r>
          </a:p>
          <a:p>
            <a:pPr marL="914400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Adobe Garamond Pro"/>
              </a:rPr>
              <a:t>Russell</a:t>
            </a:r>
            <a:endParaRPr lang="en-US" sz="3200" dirty="0">
              <a:latin typeface="+mj-lt"/>
              <a:cs typeface="Adobe Garamond Pro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err="1" smtClean="0">
                <a:latin typeface="+mj-lt"/>
                <a:cs typeface="Adobe Garamond Pro"/>
              </a:rPr>
              <a:t>Hufnagel</a:t>
            </a:r>
            <a:endParaRPr lang="en-US" sz="3200" dirty="0">
              <a:latin typeface="+mj-lt"/>
              <a:cs typeface="Adobe Garamond Pro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Adobe Garamond Pro"/>
              </a:rPr>
              <a:t>Bumstead</a:t>
            </a:r>
            <a:endParaRPr lang="en-US" sz="3200" dirty="0">
              <a:latin typeface="+mj-lt"/>
              <a:cs typeface="Adobe Garamond Pro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err="1" smtClean="0">
                <a:latin typeface="+mj-lt"/>
                <a:cs typeface="Adobe Garamond Pro"/>
              </a:rPr>
              <a:t>Severston</a:t>
            </a:r>
            <a:endParaRPr lang="en-US" sz="3200" dirty="0">
              <a:latin typeface="+mj-lt"/>
              <a:cs typeface="Adobe Garamond Pro"/>
            </a:endParaRPr>
          </a:p>
          <a:p>
            <a:r>
              <a:rPr lang="en-US" sz="2000" b="1" dirty="0" smtClean="0">
                <a:latin typeface="Adobe Garamond Pro"/>
                <a:cs typeface="Adobe Garamond Pro"/>
              </a:rPr>
              <a:t>                        </a:t>
            </a:r>
            <a:endParaRPr lang="en-US" sz="44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31312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2800" dirty="0">
                <a:solidFill>
                  <a:srgbClr val="000000"/>
                </a:solidFill>
                <a:latin typeface="Adobe Garamond Pro"/>
                <a:cs typeface="Adobe Garamond Pro"/>
              </a:rPr>
              <a:t>Roundtable Question </a:t>
            </a:r>
            <a:r>
              <a:rPr lang="en-US" sz="28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#2</a:t>
            </a: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2616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 smtClean="0">
              <a:latin typeface="Adobe Garamond Pro"/>
              <a:cs typeface="Adobe Garamond Pro"/>
            </a:endParaRPr>
          </a:p>
          <a:p>
            <a:r>
              <a:rPr lang="en-US" sz="2000" b="1" dirty="0" smtClean="0">
                <a:latin typeface="Adobe Garamond Pro"/>
                <a:cs typeface="Adobe Garamond Pro"/>
              </a:rPr>
              <a:t>                        </a:t>
            </a:r>
            <a:r>
              <a:rPr lang="en-US" sz="4400" b="1" dirty="0" smtClean="0">
                <a:latin typeface="Adobe Garamond Pro"/>
                <a:cs typeface="Adobe Garamond Pro"/>
              </a:rPr>
              <a:t> </a:t>
            </a:r>
            <a:endParaRPr lang="en-US" sz="4400" dirty="0">
              <a:latin typeface="Adobe Garamond Pro"/>
              <a:cs typeface="Adobe Garamon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Adobe Garamond Pro"/>
              </a:rPr>
              <a:t>Why </a:t>
            </a:r>
            <a:r>
              <a:rPr lang="en-US" sz="3200" dirty="0" smtClean="0">
                <a:latin typeface="+mj-lt"/>
                <a:cs typeface="Adobe Garamond Pro"/>
              </a:rPr>
              <a:t>should the STCC Specialty be </a:t>
            </a:r>
            <a:r>
              <a:rPr lang="en-US" sz="3200" dirty="0">
                <a:latin typeface="+mj-lt"/>
                <a:cs typeface="Adobe Garamond Pro"/>
              </a:rPr>
              <a:t>important </a:t>
            </a:r>
            <a:r>
              <a:rPr lang="en-US" sz="3200" dirty="0" smtClean="0">
                <a:latin typeface="+mj-lt"/>
                <a:cs typeface="Adobe Garamond Pro"/>
              </a:rPr>
              <a:t>to the </a:t>
            </a:r>
            <a:r>
              <a:rPr lang="en-US" sz="3200" dirty="0">
                <a:latin typeface="+mj-lt"/>
                <a:cs typeface="Adobe Garamond Pro"/>
              </a:rPr>
              <a:t>Scottish Terrier Companion </a:t>
            </a:r>
            <a:r>
              <a:rPr lang="en-US" sz="3200" dirty="0" smtClean="0">
                <a:latin typeface="+mj-lt"/>
                <a:cs typeface="Adobe Garamond Pro"/>
              </a:rPr>
              <a:t>Owners?  </a:t>
            </a:r>
          </a:p>
          <a:p>
            <a:pPr marL="865188" indent="-457200">
              <a:buFont typeface="Arial"/>
              <a:buChar char="•"/>
            </a:pPr>
            <a:r>
              <a:rPr lang="en-US" sz="3200" dirty="0" err="1" smtClean="0">
                <a:latin typeface="+mj-lt"/>
                <a:cs typeface="Adobe Garamond Pro"/>
              </a:rPr>
              <a:t>Severtson</a:t>
            </a:r>
            <a:endParaRPr lang="en-US" sz="3200" dirty="0">
              <a:latin typeface="+mj-lt"/>
              <a:cs typeface="Adobe Garamond Pro"/>
            </a:endParaRPr>
          </a:p>
          <a:p>
            <a:pPr marL="865188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Adobe Garamond Pro"/>
              </a:rPr>
              <a:t>Bumstead</a:t>
            </a:r>
            <a:endParaRPr lang="en-US" sz="3200" dirty="0">
              <a:latin typeface="+mj-lt"/>
              <a:cs typeface="Adobe Garamond Pro"/>
            </a:endParaRPr>
          </a:p>
          <a:p>
            <a:pPr marL="865188" indent="-457200">
              <a:buFont typeface="Arial"/>
              <a:buChar char="•"/>
            </a:pPr>
            <a:r>
              <a:rPr lang="en-US" sz="3200" dirty="0" smtClean="0">
                <a:latin typeface="+mj-lt"/>
                <a:cs typeface="Adobe Garamond Pro"/>
              </a:rPr>
              <a:t>Russell</a:t>
            </a:r>
            <a:endParaRPr lang="en-US" sz="3200" dirty="0">
              <a:latin typeface="+mj-lt"/>
              <a:cs typeface="Adobe Garamond Pro"/>
            </a:endParaRPr>
          </a:p>
          <a:p>
            <a:pPr marL="865188" indent="-457200">
              <a:buFont typeface="Arial"/>
              <a:buChar char="•"/>
            </a:pPr>
            <a:r>
              <a:rPr lang="en-US" sz="3200" dirty="0" err="1">
                <a:latin typeface="+mj-lt"/>
                <a:cs typeface="Adobe Garamond Pro"/>
              </a:rPr>
              <a:t>Hufnagel</a:t>
            </a:r>
            <a:endParaRPr lang="en-US" sz="3200" dirty="0">
              <a:latin typeface="+mj-lt"/>
              <a:cs typeface="Adobe Garamond Pro"/>
            </a:endParaRPr>
          </a:p>
          <a:p>
            <a:endParaRPr lang="en-US" sz="32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26571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093788" algn="l">
              <a:tabLst>
                <a:tab pos="1201738" algn="l"/>
              </a:tabLst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dobe Garamond Pro"/>
                <a:cs typeface="Adobe Garamond Pro"/>
              </a:rPr>
              <a:t>.</a:t>
            </a: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3136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19199"/>
            <a:ext cx="3505200" cy="51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THANK YOU!</a:t>
            </a:r>
            <a:endParaRPr lang="en-US" sz="2800" i="1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8770" y="4154269"/>
            <a:ext cx="594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Steve, Kathy, Sue, and Richard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5611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STCA Standard’s Outline</a:t>
            </a:r>
            <a:endParaRPr lang="en-US" sz="3200" dirty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364715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TOPICS COVERED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General Appearance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Size, Proportion, Substance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Head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Neck, Topline, Body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Forequarters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Hindquarters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Coat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Color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Gait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Temperament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Penalties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143000"/>
            <a:ext cx="3124200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9550" algn="l"/>
              </a:tabLst>
            </a:pPr>
            <a:r>
              <a:rPr lang="en-US" sz="2200" b="1" dirty="0" smtClean="0"/>
              <a:t>SCALE OF POINTS</a:t>
            </a:r>
          </a:p>
          <a:p>
            <a:pPr>
              <a:tabLst>
                <a:tab pos="2749550" algn="l"/>
              </a:tabLst>
            </a:pPr>
            <a:r>
              <a:rPr lang="en-US" sz="2200" dirty="0" smtClean="0"/>
              <a:t>Skull                                   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Muzzle	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Eyes                                   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Ears                                  10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Neck                                  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Chest                                 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Body                                15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Legs and </a:t>
            </a:r>
            <a:r>
              <a:rPr lang="en-US" sz="2200" dirty="0" smtClean="0"/>
              <a:t>Feet                 10 </a:t>
            </a:r>
          </a:p>
          <a:p>
            <a:pPr>
              <a:tabLst>
                <a:tab pos="2749550" algn="l"/>
              </a:tabLst>
            </a:pPr>
            <a:r>
              <a:rPr lang="en-US" sz="2200" dirty="0" smtClean="0"/>
              <a:t>Tail                                     5 </a:t>
            </a:r>
            <a:endParaRPr lang="en-US" sz="2200" dirty="0"/>
          </a:p>
          <a:p>
            <a:pPr>
              <a:tabLst>
                <a:tab pos="2862263" algn="l"/>
              </a:tabLst>
            </a:pPr>
            <a:r>
              <a:rPr lang="en-US" sz="2200" dirty="0" smtClean="0"/>
              <a:t>Coat                                 15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Size                                   10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General </a:t>
            </a:r>
            <a:r>
              <a:rPr lang="en-US" sz="2200" dirty="0" smtClean="0"/>
              <a:t>Appearance     10 </a:t>
            </a:r>
            <a:r>
              <a:rPr lang="en-US" sz="2200" b="1" dirty="0"/>
              <a:t>Total </a:t>
            </a:r>
            <a:r>
              <a:rPr lang="en-US" sz="2200" b="1" dirty="0" smtClean="0"/>
              <a:t>                             100 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438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dobe Garamond Pro"/>
                <a:cs typeface="Adobe Garamond Pro"/>
              </a:rPr>
              <a:t> </a:t>
            </a:r>
            <a:r>
              <a:rPr lang="en-US" sz="4400" dirty="0" smtClean="0">
                <a:latin typeface="Adobe Garamond Pro"/>
                <a:cs typeface="Adobe Garamond Pro"/>
              </a:rPr>
              <a:t>    The Dog Show</a:t>
            </a:r>
          </a:p>
          <a:p>
            <a:r>
              <a:rPr lang="en-US" dirty="0" smtClean="0">
                <a:latin typeface="Adobe Garamond Pro"/>
                <a:cs typeface="Adobe Garamond Pro"/>
              </a:rPr>
              <a:t>                          Richard C. Bumstead</a:t>
            </a:r>
            <a:r>
              <a:rPr lang="en-US" sz="4400" dirty="0" smtClean="0">
                <a:latin typeface="Adobe Garamond Pro"/>
                <a:cs typeface="Adobe Garamond Pro"/>
              </a:rPr>
              <a:t>  </a:t>
            </a:r>
            <a:endParaRPr lang="en-US" sz="44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275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3175" lvl="1"/>
            <a:r>
              <a:rPr lang="en-US" sz="2200" dirty="0" smtClean="0">
                <a:cs typeface="Adobe Garamond Pro"/>
              </a:rPr>
              <a:t>	      </a:t>
            </a:r>
            <a:r>
              <a:rPr lang="en-US" sz="3200" dirty="0" smtClean="0">
                <a:latin typeface="Adobe Garamond Pro"/>
                <a:cs typeface="Adobe Garamond Pro"/>
              </a:rPr>
              <a:t>Sponsors</a:t>
            </a:r>
            <a:r>
              <a:rPr lang="en-US" sz="3200" dirty="0">
                <a:latin typeface="Adobe Garamond Pro"/>
                <a:cs typeface="Adobe Garamond Pro"/>
              </a:rPr>
              <a:t>, Organization, and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dobe Garamond Pro"/>
                <a:cs typeface="Adobe Garamond Pro"/>
              </a:rPr>
              <a:t>      </a:t>
            </a:r>
            <a:endParaRPr lang="en-US" sz="4400" dirty="0">
              <a:latin typeface="Adobe Garamond Pro"/>
              <a:cs typeface="Adobe Garamon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2900">
              <a:buFont typeface="Arial"/>
              <a:buChar char="•"/>
            </a:pPr>
            <a:r>
              <a:rPr lang="en-US" sz="2200" dirty="0" smtClean="0">
                <a:latin typeface="+mj-lt"/>
                <a:cs typeface="Adobe Garamond Pro"/>
              </a:rPr>
              <a:t>Kennel </a:t>
            </a:r>
            <a:r>
              <a:rPr lang="en-US" sz="2200" dirty="0">
                <a:latin typeface="+mj-lt"/>
                <a:cs typeface="Adobe Garamond Pro"/>
              </a:rPr>
              <a:t>Clubs, Breed Clubs, and dog shows</a:t>
            </a:r>
          </a:p>
          <a:p>
            <a:pPr marL="346075" lvl="1" indent="-342900">
              <a:buFont typeface="Arial"/>
              <a:buChar char="•"/>
            </a:pPr>
            <a:r>
              <a:rPr lang="en-US" sz="2200" dirty="0">
                <a:latin typeface="+mj-lt"/>
                <a:cs typeface="Adobe Garamond Pro"/>
              </a:rPr>
              <a:t>The </a:t>
            </a:r>
            <a:r>
              <a:rPr lang="en-US" sz="2200" dirty="0" smtClean="0">
                <a:latin typeface="+mj-lt"/>
                <a:cs typeface="Adobe Garamond Pro"/>
              </a:rPr>
              <a:t>Superintendent</a:t>
            </a:r>
            <a:endParaRPr lang="en-US" sz="2200" dirty="0">
              <a:latin typeface="+mj-lt"/>
              <a:cs typeface="Adobe Garamond Pro"/>
            </a:endParaRPr>
          </a:p>
          <a:p>
            <a:pPr marL="346075" lvl="1" indent="-342900">
              <a:buFont typeface="Arial"/>
              <a:buChar char="•"/>
            </a:pPr>
            <a:r>
              <a:rPr lang="en-US" sz="2200" dirty="0">
                <a:latin typeface="+mj-lt"/>
                <a:cs typeface="Adobe Garamond Pro"/>
              </a:rPr>
              <a:t>The </a:t>
            </a:r>
            <a:r>
              <a:rPr lang="en-US" sz="2200" dirty="0" smtClean="0">
                <a:latin typeface="+mj-lt"/>
                <a:cs typeface="Adobe Garamond Pro"/>
              </a:rPr>
              <a:t>Judge </a:t>
            </a:r>
            <a:r>
              <a:rPr lang="en-US" sz="2200" dirty="0">
                <a:latin typeface="+mj-lt"/>
                <a:cs typeface="Adobe Garamond Pro"/>
              </a:rPr>
              <a:t>and </a:t>
            </a:r>
            <a:r>
              <a:rPr lang="en-US" sz="2200" dirty="0" smtClean="0">
                <a:latin typeface="+mj-lt"/>
                <a:cs typeface="Adobe Garamond Pro"/>
              </a:rPr>
              <a:t>Steward </a:t>
            </a:r>
            <a:endParaRPr lang="en-US" sz="2200" dirty="0">
              <a:latin typeface="+mj-lt"/>
              <a:cs typeface="Adobe Garamon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28562"/>
            <a:ext cx="8229600" cy="38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8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 smtClean="0">
                <a:latin typeface="Adobe Garamond Pro"/>
                <a:cs typeface="Adobe Garamond Pro"/>
              </a:rPr>
              <a:t>Dog Show Classes</a:t>
            </a:r>
            <a:endParaRPr lang="en-US" sz="3200" dirty="0"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Arial"/>
              <a:buChar char="•"/>
            </a:pPr>
            <a:r>
              <a:rPr lang="en-US" sz="2200" dirty="0" smtClean="0"/>
              <a:t>Specialties, Group Shows, and All Breed Shows</a:t>
            </a:r>
          </a:p>
          <a:p>
            <a:pPr marL="342900" lvl="2" indent="-342900">
              <a:buFont typeface="Arial"/>
              <a:buChar char="•"/>
            </a:pPr>
            <a:r>
              <a:rPr lang="en-US" sz="2200" dirty="0" smtClean="0"/>
              <a:t>Sweepstakes</a:t>
            </a:r>
            <a:endParaRPr lang="en-US" sz="2200" dirty="0"/>
          </a:p>
          <a:p>
            <a:pPr marL="342900" lvl="2" indent="-342900">
              <a:buFont typeface="Arial"/>
              <a:buChar char="•"/>
            </a:pPr>
            <a:r>
              <a:rPr lang="en-US" sz="2200" dirty="0"/>
              <a:t>Regular classes</a:t>
            </a:r>
          </a:p>
          <a:p>
            <a:pPr marL="342900" lvl="2" indent="-342900">
              <a:buFont typeface="Arial"/>
              <a:buChar char="•"/>
            </a:pPr>
            <a:r>
              <a:rPr lang="en-US" sz="2200" dirty="0"/>
              <a:t>Non Regular classes</a:t>
            </a:r>
          </a:p>
          <a:p>
            <a:pPr marL="342900" lvl="2" indent="-342900">
              <a:buFont typeface="Arial"/>
              <a:buChar char="•"/>
            </a:pPr>
            <a:r>
              <a:rPr lang="en-US" sz="2200" dirty="0"/>
              <a:t>Best of Breed Ring</a:t>
            </a:r>
          </a:p>
          <a:p>
            <a:pPr marL="342900" lvl="2" indent="-342900">
              <a:buFont typeface="Arial"/>
              <a:buChar char="•"/>
            </a:pPr>
            <a:r>
              <a:rPr lang="en-US" sz="2200" dirty="0"/>
              <a:t>AKC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18827"/>
            <a:ext cx="8229600" cy="31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093788" algn="l">
              <a:tabLst>
                <a:tab pos="2222500" algn="l"/>
                <a:tab pos="2290763" algn="l"/>
              </a:tabLst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dobe Garamond Pro"/>
                <a:cs typeface="Adobe Garamond Pro"/>
              </a:rPr>
              <a:t>.</a:t>
            </a: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438400"/>
            <a:ext cx="46602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dobe Garamond Pro"/>
                <a:cs typeface="Adobe Garamond Pro"/>
              </a:rPr>
              <a:t>The STCA Standard</a:t>
            </a:r>
          </a:p>
          <a:p>
            <a:r>
              <a:rPr lang="en-US" sz="2000" b="1" dirty="0" smtClean="0">
                <a:latin typeface="Adobe Garamond Pro"/>
                <a:cs typeface="Adobe Garamond Pro"/>
              </a:rPr>
              <a:t>         Sue </a:t>
            </a:r>
            <a:r>
              <a:rPr lang="en-US" sz="2000" b="1" dirty="0" err="1" smtClean="0">
                <a:latin typeface="Adobe Garamond Pro"/>
                <a:cs typeface="Adobe Garamond Pro"/>
              </a:rPr>
              <a:t>Severstson</a:t>
            </a:r>
            <a:r>
              <a:rPr lang="en-US" sz="2000" b="1" dirty="0" smtClean="0">
                <a:latin typeface="Adobe Garamond Pro"/>
                <a:cs typeface="Adobe Garamond Pro"/>
              </a:rPr>
              <a:t> &amp; Kathy </a:t>
            </a:r>
            <a:r>
              <a:rPr lang="en-US" sz="2000" b="1" dirty="0" err="1" smtClean="0">
                <a:latin typeface="Adobe Garamond Pro"/>
                <a:cs typeface="Adobe Garamond Pro"/>
              </a:rPr>
              <a:t>Hufnagel</a:t>
            </a:r>
            <a:r>
              <a:rPr lang="en-US" sz="4400" b="1" dirty="0" smtClean="0">
                <a:latin typeface="Adobe Garamond Pro"/>
                <a:cs typeface="Adobe Garamond Pro"/>
              </a:rPr>
              <a:t> </a:t>
            </a:r>
            <a:endParaRPr lang="en-US" sz="4400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1953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093788" algn="l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dobe Garamond Pro"/>
                <a:cs typeface="Adobe Garamond Pro"/>
              </a:rPr>
              <a:t>.</a:t>
            </a:r>
            <a:endParaRPr lang="en-US" sz="28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438400"/>
            <a:ext cx="544918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dobe Garamond Pro"/>
                <a:cs typeface="Adobe Garamond Pro"/>
              </a:rPr>
              <a:t>What’s the </a:t>
            </a:r>
            <a:r>
              <a:rPr lang="en-US" sz="4400" b="1" dirty="0">
                <a:latin typeface="Adobe Garamond Pro"/>
                <a:cs typeface="Adobe Garamond Pro"/>
              </a:rPr>
              <a:t>J</a:t>
            </a:r>
            <a:r>
              <a:rPr lang="en-US" sz="4400" b="1" dirty="0" smtClean="0">
                <a:latin typeface="Adobe Garamond Pro"/>
                <a:cs typeface="Adobe Garamond Pro"/>
              </a:rPr>
              <a:t>udge doing</a:t>
            </a:r>
            <a:r>
              <a:rPr lang="en-US" sz="4400" dirty="0" smtClean="0">
                <a:latin typeface="Adobe Garamond Pro"/>
                <a:cs typeface="Adobe Garamond Pro"/>
              </a:rPr>
              <a:t>?</a:t>
            </a:r>
          </a:p>
          <a:p>
            <a:endParaRPr lang="en-US" sz="1600" dirty="0">
              <a:latin typeface="Adobe Garamond Pro"/>
              <a:cs typeface="Adobe Garamond Pro"/>
            </a:endParaRPr>
          </a:p>
          <a:p>
            <a:endParaRPr lang="en-US" sz="1600" dirty="0" smtClean="0">
              <a:latin typeface="Adobe Garamond Pro"/>
              <a:cs typeface="Adobe Garamond Pro"/>
            </a:endParaRPr>
          </a:p>
          <a:p>
            <a:r>
              <a:rPr lang="en-US" dirty="0" smtClean="0">
                <a:latin typeface="Adobe Garamond Pro"/>
                <a:cs typeface="Adobe Garamond Pro"/>
              </a:rPr>
              <a:t>                                   Steve Russell</a:t>
            </a:r>
            <a:endParaRPr lang="en-US" dirty="0"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28364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3D69B"/>
          </a:solidFill>
        </p:spPr>
        <p:txBody>
          <a:bodyPr>
            <a:normAutofit/>
          </a:bodyPr>
          <a:lstStyle/>
          <a:p>
            <a:pPr marL="1370013" algn="l">
              <a:tabLst>
                <a:tab pos="1370013" algn="l"/>
              </a:tabLst>
            </a:pPr>
            <a:r>
              <a:rPr lang="en-US" sz="3200" dirty="0">
                <a:latin typeface="Adobe Garamond Pro"/>
                <a:cs typeface="Adobe Garamond Pro"/>
              </a:rPr>
              <a:t>Entrance - Examine Lineup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dobe Garamond Pro"/>
              <a:cs typeface="Adobe Garamon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" y="304800"/>
            <a:ext cx="1107281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dobe Garamond Pro"/>
                <a:cs typeface="Adobe Garamond Pro"/>
              </a:rPr>
              <a:t>Showing the Scottish Terrier</a:t>
            </a:r>
            <a:endParaRPr lang="en-US" sz="1600" i="1" dirty="0">
              <a:latin typeface="Adobe Garamond Pro"/>
              <a:cs typeface="Adobe Garamon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Assess general appearance.  Note size and proportion.  Stand back and take a side view for length of back, topline, and balance.  Look for a pronounced hindquarters and </a:t>
            </a:r>
            <a:r>
              <a:rPr lang="en-US" sz="2200" dirty="0" err="1"/>
              <a:t>forechest</a:t>
            </a:r>
            <a:r>
              <a:rPr lang="en-US" sz="2200" dirty="0"/>
              <a:t>.  </a:t>
            </a:r>
          </a:p>
        </p:txBody>
      </p:sp>
      <p:pic>
        <p:nvPicPr>
          <p:cNvPr id="7" name="Picture 2" descr="C:\Users\Debi\Documents\Other People's Dogs\Crufts Carol Bain and Ebo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1550</Words>
  <Application>Microsoft Macintosh PowerPoint</Application>
  <PresentationFormat>On-screen Show (4:3)</PresentationFormat>
  <Paragraphs>263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 Scottish Terrier Club Of Chicago</vt:lpstr>
      <vt:lpstr>PowerPoint Presentation</vt:lpstr>
      <vt:lpstr>The Beginning….</vt:lpstr>
      <vt:lpstr>PowerPoint Presentation</vt:lpstr>
      <vt:lpstr>       Sponsors, Organization, and Management</vt:lpstr>
      <vt:lpstr>Dog Show Classes</vt:lpstr>
      <vt:lpstr>.</vt:lpstr>
      <vt:lpstr>.</vt:lpstr>
      <vt:lpstr>Entrance - Examine Lineup</vt:lpstr>
      <vt:lpstr>The Line-up</vt:lpstr>
      <vt:lpstr>Stacking</vt:lpstr>
      <vt:lpstr>Table Examination</vt:lpstr>
      <vt:lpstr>Table Examination (cont’d)</vt:lpstr>
      <vt:lpstr>Table Examination (cont’d)</vt:lpstr>
      <vt:lpstr>Table Examination (cont’d)</vt:lpstr>
      <vt:lpstr>Head Examination</vt:lpstr>
      <vt:lpstr>Head Examination</vt:lpstr>
      <vt:lpstr>Head Profile</vt:lpstr>
      <vt:lpstr>Head and Ears</vt:lpstr>
      <vt:lpstr>Body Examination</vt:lpstr>
      <vt:lpstr>Chest</vt:lpstr>
      <vt:lpstr>Coat</vt:lpstr>
      <vt:lpstr>Coat Color</vt:lpstr>
      <vt:lpstr>Movement</vt:lpstr>
      <vt:lpstr>Gait</vt:lpstr>
      <vt:lpstr>Gait (cont’d)</vt:lpstr>
      <vt:lpstr>Expression</vt:lpstr>
      <vt:lpstr>Sparring</vt:lpstr>
      <vt:lpstr>Sparring (cont’d)</vt:lpstr>
      <vt:lpstr>Sparring (cont’d)</vt:lpstr>
      <vt:lpstr>Judging Review</vt:lpstr>
      <vt:lpstr>Judges Placements</vt:lpstr>
      <vt:lpstr>Best in Show – Crufts 2015</vt:lpstr>
      <vt:lpstr>PowerPoint Presentation</vt:lpstr>
      <vt:lpstr>Roundtable Question #1</vt:lpstr>
      <vt:lpstr>Roundtable Question #2</vt:lpstr>
      <vt:lpstr>.</vt:lpstr>
      <vt:lpstr>THANK YOU!</vt:lpstr>
      <vt:lpstr>STCA Standard’s 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Judging the Scottish Terrier</dc:title>
  <dc:creator>Debi</dc:creator>
  <cp:lastModifiedBy>Microsoft Office User</cp:lastModifiedBy>
  <cp:revision>63</cp:revision>
  <dcterms:created xsi:type="dcterms:W3CDTF">2015-03-20T22:28:31Z</dcterms:created>
  <dcterms:modified xsi:type="dcterms:W3CDTF">2015-04-19T16:08:20Z</dcterms:modified>
</cp:coreProperties>
</file>